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3"/>
    <p:sldMasterId id="2147483662" r:id="rId4"/>
  </p:sldMasterIdLst>
  <p:notesMasterIdLst>
    <p:notesMasterId r:id="rId5"/>
  </p:notesMasterIdLst>
  <p:sldIdLst>
    <p:sldId id="256" r:id="rId6"/>
    <p:sldId id="257" r:id="rId7"/>
    <p:sldId id="258" r:id="rId8"/>
    <p:sldId id="259" r:id="rId9"/>
    <p:sldId id="260" r:id="rId10"/>
    <p:sldId id="261" r:id="rId1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be6f711b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27be6f711b4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211d8d5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9211d8d5d4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211d8d5d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9211d8d5d4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211d8d5d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9211d8d5d4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211d8d5d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29211d8d5d4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Projection White">
  <p:cSld name="Cover-Projection Whit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2376487" y="2195512"/>
            <a:ext cx="7439025" cy="2466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902524"/>
            <a:ext cx="3932100" cy="1321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5" name="Google Shape;65;p12"/>
          <p:cNvSpPr txBox="1"/>
          <p:nvPr>
            <p:ph idx="1" type="body"/>
          </p:nvPr>
        </p:nvSpPr>
        <p:spPr>
          <a:xfrm>
            <a:off x="5183188" y="1224925"/>
            <a:ext cx="6172200" cy="4873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6" name="Google Shape;66;p12"/>
          <p:cNvSpPr txBox="1"/>
          <p:nvPr>
            <p:ph idx="2" type="body"/>
          </p:nvPr>
        </p:nvSpPr>
        <p:spPr>
          <a:xfrm>
            <a:off x="839788" y="22949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7" name="Google Shape;67;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3"/>
          <p:cNvSpPr txBox="1"/>
          <p:nvPr>
            <p:ph type="title"/>
          </p:nvPr>
        </p:nvSpPr>
        <p:spPr>
          <a:xfrm>
            <a:off x="839788" y="926274"/>
            <a:ext cx="3932100" cy="1297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2" name="Google Shape;72;p13"/>
          <p:cNvSpPr/>
          <p:nvPr>
            <p:ph idx="2" type="pic"/>
          </p:nvPr>
        </p:nvSpPr>
        <p:spPr>
          <a:xfrm>
            <a:off x="5183188" y="1272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3" name="Google Shape;73;p13"/>
          <p:cNvSpPr txBox="1"/>
          <p:nvPr>
            <p:ph idx="1" type="body"/>
          </p:nvPr>
        </p:nvSpPr>
        <p:spPr>
          <a:xfrm>
            <a:off x="839788" y="23424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74" name="Google Shape;74;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9" name="Google Shape;79;p14"/>
          <p:cNvSpPr txBox="1"/>
          <p:nvPr>
            <p:ph idx="1" type="body"/>
          </p:nvPr>
        </p:nvSpPr>
        <p:spPr>
          <a:xfrm rot="5400000">
            <a:off x="4171350" y="-1005587"/>
            <a:ext cx="3849300"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5"/>
          <p:cNvSpPr txBox="1"/>
          <p:nvPr>
            <p:ph type="title"/>
          </p:nvPr>
        </p:nvSpPr>
        <p:spPr>
          <a:xfrm rot="5400000">
            <a:off x="7425900" y="2249025"/>
            <a:ext cx="5226900" cy="26289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5"/>
          <p:cNvSpPr txBox="1"/>
          <p:nvPr>
            <p:ph idx="1" type="body"/>
          </p:nvPr>
        </p:nvSpPr>
        <p:spPr>
          <a:xfrm rot="5400000">
            <a:off x="2091900" y="-303675"/>
            <a:ext cx="5226900"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Cover-Title with Logo">
  <p:cSld name="White Cover-Title with Logo">
    <p:bg>
      <p:bgPr>
        <a:solidFill>
          <a:schemeClr val="lt1"/>
        </a:solidFill>
      </p:bgPr>
    </p:bg>
    <p:spTree>
      <p:nvGrpSpPr>
        <p:cNvPr id="10" name="Shape 10"/>
        <p:cNvGrpSpPr/>
        <p:nvPr/>
      </p:nvGrpSpPr>
      <p:grpSpPr>
        <a:xfrm>
          <a:off x="0" y="0"/>
          <a:ext cx="0" cy="0"/>
          <a:chOff x="0" y="0"/>
          <a:chExt cx="0" cy="0"/>
        </a:xfrm>
      </p:grpSpPr>
      <p:sp>
        <p:nvSpPr>
          <p:cNvPr id="11" name="Google Shape;11;p3"/>
          <p:cNvSpPr txBox="1"/>
          <p:nvPr>
            <p:ph idx="1" type="subTitle"/>
          </p:nvPr>
        </p:nvSpPr>
        <p:spPr>
          <a:xfrm>
            <a:off x="1524000" y="4484905"/>
            <a:ext cx="9144000" cy="1075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2" name="Google Shape;12;p3"/>
          <p:cNvPicPr preferRelativeResize="0"/>
          <p:nvPr/>
        </p:nvPicPr>
        <p:blipFill rotWithShape="1">
          <a:blip r:embed="rId2">
            <a:alphaModFix/>
          </a:blip>
          <a:srcRect b="0" l="0" r="0" t="0"/>
          <a:stretch/>
        </p:blipFill>
        <p:spPr>
          <a:xfrm>
            <a:off x="3314918" y="1201978"/>
            <a:ext cx="5629274" cy="1866815"/>
          </a:xfrm>
          <a:prstGeom prst="rect">
            <a:avLst/>
          </a:prstGeom>
          <a:noFill/>
          <a:ln>
            <a:noFill/>
          </a:ln>
        </p:spPr>
      </p:pic>
      <p:sp>
        <p:nvSpPr>
          <p:cNvPr id="13" name="Google Shape;13;p3"/>
          <p:cNvSpPr txBox="1"/>
          <p:nvPr>
            <p:ph idx="2" type="body"/>
          </p:nvPr>
        </p:nvSpPr>
        <p:spPr>
          <a:xfrm>
            <a:off x="1524000" y="3132668"/>
            <a:ext cx="9144000" cy="126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000"/>
              </a:spcBef>
              <a:spcAft>
                <a:spcPts val="0"/>
              </a:spcAft>
              <a:buClr>
                <a:schemeClr val="dk2"/>
              </a:buClr>
              <a:buSzPts val="4400"/>
              <a:buFont typeface="Arial"/>
              <a:buNone/>
              <a:defRPr b="0" i="0" sz="4400" u="none" cap="none" strike="noStrike">
                <a:solidFill>
                  <a:schemeClr val="dk2"/>
                </a:solidFill>
                <a:latin typeface="Georgia"/>
                <a:ea typeface="Georgia"/>
                <a:cs typeface="Georgia"/>
                <a:sym typeface="Georgia"/>
              </a:defRPr>
            </a:lvl1pPr>
            <a:lvl2pPr indent="-228600" lvl="1" marL="914400"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 name="Google Shape;22;p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3" name="Google Shape;23;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6"/>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 name="Google Shape;28;p6"/>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 name="Google Shape;34;p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35" name="Google Shape;35;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8"/>
          <p:cNvSpPr txBox="1"/>
          <p:nvPr>
            <p:ph type="title"/>
          </p:nvPr>
        </p:nvSpPr>
        <p:spPr>
          <a:xfrm>
            <a:off x="838200" y="1021278"/>
            <a:ext cx="10515600" cy="1091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0" name="Google Shape;40;p8"/>
          <p:cNvSpPr txBox="1"/>
          <p:nvPr>
            <p:ph idx="1" type="body"/>
          </p:nvPr>
        </p:nvSpPr>
        <p:spPr>
          <a:xfrm>
            <a:off x="838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8"/>
          <p:cNvSpPr txBox="1"/>
          <p:nvPr>
            <p:ph idx="2" type="body"/>
          </p:nvPr>
        </p:nvSpPr>
        <p:spPr>
          <a:xfrm>
            <a:off x="6172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Google Shape;44;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9"/>
          <p:cNvSpPr txBox="1"/>
          <p:nvPr>
            <p:ph type="title"/>
          </p:nvPr>
        </p:nvSpPr>
        <p:spPr>
          <a:xfrm>
            <a:off x="838200" y="914400"/>
            <a:ext cx="10515600" cy="1268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7" name="Google Shape;47;p9"/>
          <p:cNvSpPr txBox="1"/>
          <p:nvPr>
            <p:ph idx="1" type="body"/>
          </p:nvPr>
        </p:nvSpPr>
        <p:spPr>
          <a:xfrm>
            <a:off x="836612" y="2182813"/>
            <a:ext cx="51579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8" name="Google Shape;48;p9"/>
          <p:cNvSpPr txBox="1"/>
          <p:nvPr>
            <p:ph idx="2" type="body"/>
          </p:nvPr>
        </p:nvSpPr>
        <p:spPr>
          <a:xfrm>
            <a:off x="839788" y="3006725"/>
            <a:ext cx="51579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9"/>
          <p:cNvSpPr txBox="1"/>
          <p:nvPr>
            <p:ph idx="3" type="body"/>
          </p:nvPr>
        </p:nvSpPr>
        <p:spPr>
          <a:xfrm>
            <a:off x="6169024" y="2182813"/>
            <a:ext cx="51831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0" name="Google Shape;50;p9"/>
          <p:cNvSpPr txBox="1"/>
          <p:nvPr>
            <p:ph idx="4" type="body"/>
          </p:nvPr>
        </p:nvSpPr>
        <p:spPr>
          <a:xfrm>
            <a:off x="6172200" y="3006725"/>
            <a:ext cx="51831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0"/>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 name="Google Shape;5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1.xml"/><Relationship Id="rId12" Type="http://schemas.openxmlformats.org/officeDocument/2006/relationships/slideLayout" Target="../slideLayouts/slideLayout13.xml"/><Relationship Id="rId1" Type="http://schemas.openxmlformats.org/officeDocument/2006/relationships/image" Target="../media/image1.jp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 name="Google Shape;16;p4"/>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2"/>
              </a:buClr>
              <a:buSzPts val="6000"/>
              <a:buFont typeface="Georgia"/>
              <a:buNone/>
            </a:pPr>
            <a:r>
              <a:rPr lang="en-US" sz="5000"/>
              <a:t>CSC 250: Foundations of Computer Science I</a:t>
            </a:r>
            <a:endParaRPr b="0" i="0" sz="5000" u="none" cap="none" strike="noStrike">
              <a:solidFill>
                <a:schemeClr val="dk2"/>
              </a:solidFill>
              <a:latin typeface="Georgia"/>
              <a:ea typeface="Georgia"/>
              <a:cs typeface="Georgia"/>
              <a:sym typeface="Georgia"/>
            </a:endParaRPr>
          </a:p>
        </p:txBody>
      </p:sp>
      <p:sp>
        <p:nvSpPr>
          <p:cNvPr id="94" name="Google Shape;94;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2"/>
              </a:buClr>
              <a:buSzPts val="2400"/>
              <a:buFont typeface="Arial"/>
              <a:buNone/>
            </a:pPr>
            <a:r>
              <a:rPr lang="en-US"/>
              <a:t>Fall 2023 - Lecture 16</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sz="1500"/>
              <a:t>Amitabha Dey</a:t>
            </a:r>
            <a:endParaRPr sz="1500"/>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a:t>Department</a:t>
            </a:r>
            <a:r>
              <a:rPr lang="en-US"/>
              <a:t> of Computer Science</a:t>
            </a:r>
            <a:endParaRPr/>
          </a:p>
          <a:p>
            <a:pPr indent="0" lvl="0" marL="0" marR="0" rtl="0" algn="ctr">
              <a:lnSpc>
                <a:spcPct val="90000"/>
              </a:lnSpc>
              <a:spcBef>
                <a:spcPts val="0"/>
              </a:spcBef>
              <a:spcAft>
                <a:spcPts val="0"/>
              </a:spcAft>
              <a:buClr>
                <a:schemeClr val="dk2"/>
              </a:buClr>
              <a:buSzPts val="2400"/>
              <a:buFont typeface="Arial"/>
              <a:buNone/>
            </a:pPr>
            <a:r>
              <a:rPr lang="en-US"/>
              <a:t>University of North Carolina at Greensboro</a:t>
            </a:r>
            <a:endParaRPr/>
          </a:p>
        </p:txBody>
      </p:sp>
      <p:cxnSp>
        <p:nvCxnSpPr>
          <p:cNvPr id="95" name="Google Shape;95;p16"/>
          <p:cNvCxnSpPr/>
          <p:nvPr/>
        </p:nvCxnSpPr>
        <p:spPr>
          <a:xfrm>
            <a:off x="1618175" y="4145625"/>
            <a:ext cx="9054000" cy="3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State Machines</a:t>
            </a:r>
            <a:endParaRPr sz="2500"/>
          </a:p>
        </p:txBody>
      </p:sp>
      <p:sp>
        <p:nvSpPr>
          <p:cNvPr id="101" name="Google Shape;101;p17"/>
          <p:cNvSpPr txBox="1"/>
          <p:nvPr/>
        </p:nvSpPr>
        <p:spPr>
          <a:xfrm>
            <a:off x="337350" y="1915900"/>
            <a:ext cx="66861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t>Automata theory</a:t>
            </a:r>
            <a:r>
              <a:rPr lang="en-US"/>
              <a:t> is the study of abstract machines and automata, as well as the computational problems that can be solved using them. It is a theory in theoretical computer science with close connections to mathematical logic.</a:t>
            </a:r>
            <a:r>
              <a:rPr lang="en-US"/>
              <a:t> </a:t>
            </a:r>
            <a:br>
              <a:rPr lang="en-US"/>
            </a:br>
            <a:r>
              <a:rPr lang="en-US"/>
              <a:t>A </a:t>
            </a:r>
            <a:r>
              <a:rPr b="1" lang="en-US"/>
              <a:t>state machine</a:t>
            </a:r>
            <a:r>
              <a:rPr lang="en-US"/>
              <a:t> is a mathematical abstraction used to design algorithms.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In simpler terms, a state machine will read a series of inputs. When it reads an input, it will switch to a different state. Each state specifies which state to switch to, for a given input. This sounds complicated but it is really quite simple.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Imagine a device that reads a long piece of paper. For every inch of paper there is a single letter printed on it–either the letter ‘a’ or the letter ‘b’. As the state machine reads each letter, it changes state. Here is a very simple state machine:</a:t>
            </a:r>
            <a:endParaRPr/>
          </a:p>
        </p:txBody>
      </p:sp>
      <p:sp>
        <p:nvSpPr>
          <p:cNvPr id="102" name="Google Shape;102;p17"/>
          <p:cNvSpPr txBox="1"/>
          <p:nvPr/>
        </p:nvSpPr>
        <p:spPr>
          <a:xfrm>
            <a:off x="2273975" y="6550200"/>
            <a:ext cx="22905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https://www.freecodecamp.org/</a:t>
            </a:r>
            <a:endParaRPr b="1" i="0" sz="800" u="none" cap="none" strike="noStrike">
              <a:solidFill>
                <a:srgbClr val="000000"/>
              </a:solidFill>
              <a:latin typeface="Arial"/>
              <a:ea typeface="Arial"/>
              <a:cs typeface="Arial"/>
              <a:sym typeface="Arial"/>
            </a:endParaRPr>
          </a:p>
        </p:txBody>
      </p:sp>
      <p:pic>
        <p:nvPicPr>
          <p:cNvPr id="103" name="Google Shape;103;p17"/>
          <p:cNvPicPr preferRelativeResize="0"/>
          <p:nvPr/>
        </p:nvPicPr>
        <p:blipFill>
          <a:blip r:embed="rId3">
            <a:alphaModFix/>
          </a:blip>
          <a:stretch>
            <a:fillRect/>
          </a:stretch>
        </p:blipFill>
        <p:spPr>
          <a:xfrm>
            <a:off x="2050450" y="4907416"/>
            <a:ext cx="2895600" cy="1743075"/>
          </a:xfrm>
          <a:prstGeom prst="rect">
            <a:avLst/>
          </a:prstGeom>
          <a:noFill/>
          <a:ln>
            <a:noFill/>
          </a:ln>
        </p:spPr>
      </p:pic>
      <p:sp>
        <p:nvSpPr>
          <p:cNvPr id="104" name="Google Shape;104;p17"/>
          <p:cNvSpPr txBox="1"/>
          <p:nvPr/>
        </p:nvSpPr>
        <p:spPr>
          <a:xfrm>
            <a:off x="5314425" y="5178663"/>
            <a:ext cx="477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50">
                <a:solidFill>
                  <a:srgbClr val="0A0A23"/>
                </a:solidFill>
                <a:highlight>
                  <a:srgbClr val="FFFFFF"/>
                </a:highlight>
              </a:rPr>
              <a:t>The circles are “</a:t>
            </a:r>
            <a:r>
              <a:rPr b="1" lang="en-US" sz="1650">
                <a:solidFill>
                  <a:schemeClr val="dk1"/>
                </a:solidFill>
                <a:highlight>
                  <a:srgbClr val="FFFFFF"/>
                </a:highlight>
              </a:rPr>
              <a:t>states</a:t>
            </a:r>
            <a:r>
              <a:rPr lang="en-US" sz="1650">
                <a:solidFill>
                  <a:srgbClr val="0A0A23"/>
                </a:solidFill>
                <a:highlight>
                  <a:srgbClr val="FFFFFF"/>
                </a:highlight>
              </a:rPr>
              <a:t>” that the machine can be in. The arrows are the </a:t>
            </a:r>
            <a:r>
              <a:rPr b="1" lang="en-US" sz="1650">
                <a:solidFill>
                  <a:schemeClr val="dk1"/>
                </a:solidFill>
                <a:highlight>
                  <a:srgbClr val="FFFFFF"/>
                </a:highlight>
              </a:rPr>
              <a:t>transitions</a:t>
            </a:r>
            <a:r>
              <a:rPr lang="en-US" sz="1650">
                <a:solidFill>
                  <a:srgbClr val="0A0A23"/>
                </a:solidFill>
                <a:highlight>
                  <a:srgbClr val="FFFFFF"/>
                </a:highlight>
              </a:rPr>
              <a:t>. So, if you are in state </a:t>
            </a:r>
            <a:r>
              <a:rPr i="1" lang="en-US" sz="1650">
                <a:solidFill>
                  <a:schemeClr val="dk1"/>
                </a:solidFill>
                <a:highlight>
                  <a:srgbClr val="FFFFFF"/>
                </a:highlight>
              </a:rPr>
              <a:t>s </a:t>
            </a:r>
            <a:r>
              <a:rPr lang="en-US" sz="1650">
                <a:solidFill>
                  <a:srgbClr val="0A0A23"/>
                </a:solidFill>
                <a:highlight>
                  <a:srgbClr val="FFFFFF"/>
                </a:highlight>
              </a:rPr>
              <a:t>and read an ‘a’, you’ll transition to state </a:t>
            </a:r>
            <a:r>
              <a:rPr i="1" lang="en-US" sz="1650">
                <a:solidFill>
                  <a:schemeClr val="dk1"/>
                </a:solidFill>
                <a:highlight>
                  <a:srgbClr val="FFFFFF"/>
                </a:highlight>
              </a:rPr>
              <a:t>q</a:t>
            </a:r>
            <a:r>
              <a:rPr lang="en-US" sz="1650">
                <a:solidFill>
                  <a:srgbClr val="0A0A23"/>
                </a:solidFill>
                <a:highlight>
                  <a:srgbClr val="FFFFFF"/>
                </a:highlight>
              </a:rPr>
              <a:t>. If you read a ‘b’, you’ll stay in state </a:t>
            </a:r>
            <a:r>
              <a:rPr i="1" lang="en-US" sz="1650">
                <a:solidFill>
                  <a:schemeClr val="dk1"/>
                </a:solidFill>
                <a:highlight>
                  <a:srgbClr val="FFFFFF"/>
                </a:highlight>
              </a:rPr>
              <a:t>s</a:t>
            </a:r>
            <a:r>
              <a:rPr lang="en-US" sz="1650">
                <a:solidFill>
                  <a:srgbClr val="0A0A23"/>
                </a:solidFill>
                <a:highlight>
                  <a:srgbClr val="FFFFFF"/>
                </a:highlight>
              </a:rPr>
              <a:t>.</a:t>
            </a:r>
            <a:endParaRPr/>
          </a:p>
        </p:txBody>
      </p:sp>
      <p:pic>
        <p:nvPicPr>
          <p:cNvPr id="105" name="Google Shape;105;p17"/>
          <p:cNvPicPr preferRelativeResize="0"/>
          <p:nvPr/>
        </p:nvPicPr>
        <p:blipFill>
          <a:blip r:embed="rId4">
            <a:alphaModFix/>
          </a:blip>
          <a:stretch>
            <a:fillRect/>
          </a:stretch>
        </p:blipFill>
        <p:spPr>
          <a:xfrm>
            <a:off x="7208850" y="2038625"/>
            <a:ext cx="4774199" cy="2561006"/>
          </a:xfrm>
          <a:prstGeom prst="rect">
            <a:avLst/>
          </a:prstGeom>
          <a:noFill/>
          <a:ln cap="flat" cmpd="sng" w="9525">
            <a:solidFill>
              <a:schemeClr val="dk2"/>
            </a:solidFill>
            <a:prstDash val="solid"/>
            <a:round/>
            <a:headEnd len="sm" w="sm" type="none"/>
            <a:tailEnd len="sm" w="sm" type="none"/>
          </a:ln>
        </p:spPr>
      </p:pic>
      <p:sp>
        <p:nvSpPr>
          <p:cNvPr id="106" name="Google Shape;106;p17"/>
          <p:cNvSpPr txBox="1"/>
          <p:nvPr/>
        </p:nvSpPr>
        <p:spPr>
          <a:xfrm>
            <a:off x="8634125" y="4599625"/>
            <a:ext cx="2457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Yolanda Septiana @ Medium.com</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Finite State Machines</a:t>
            </a:r>
            <a:endParaRPr sz="2500"/>
          </a:p>
        </p:txBody>
      </p:sp>
      <p:sp>
        <p:nvSpPr>
          <p:cNvPr id="112" name="Google Shape;112;p18"/>
          <p:cNvSpPr txBox="1"/>
          <p:nvPr/>
        </p:nvSpPr>
        <p:spPr>
          <a:xfrm>
            <a:off x="337350" y="1915900"/>
            <a:ext cx="3113700" cy="461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t>A Finite State Machine, or FSM, is a computation model that can be used to simulate sequential logic, or, in other words, to represent and control execution flow. Finite State Machines can be used to model problems in many fields, including mathematics, artificial intelligence, games or linguistics.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A Finite State Machine is a model of computation based on a hypothetical machine made of one or more states. Only one single state of this machine can be active at the same time. It means the machine has to transition from one state to another in to perform different actions.</a:t>
            </a:r>
            <a:endParaRPr/>
          </a:p>
        </p:txBody>
      </p:sp>
      <p:sp>
        <p:nvSpPr>
          <p:cNvPr id="113" name="Google Shape;113;p18"/>
          <p:cNvSpPr txBox="1"/>
          <p:nvPr/>
        </p:nvSpPr>
        <p:spPr>
          <a:xfrm>
            <a:off x="8842875" y="2125925"/>
            <a:ext cx="3113700" cy="3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A0A23"/>
                </a:solidFill>
                <a:highlight>
                  <a:srgbClr val="FFFFFF"/>
                </a:highlight>
              </a:rPr>
              <a:t>The important points here are the following:</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317500" lvl="0" marL="457200" rtl="0" algn="l">
              <a:lnSpc>
                <a:spcPct val="115000"/>
              </a:lnSpc>
              <a:spcBef>
                <a:spcPts val="0"/>
              </a:spcBef>
              <a:spcAft>
                <a:spcPts val="0"/>
              </a:spcAft>
              <a:buClr>
                <a:srgbClr val="0A0A23"/>
              </a:buClr>
              <a:buSzPts val="1400"/>
              <a:buChar char="●"/>
            </a:pPr>
            <a:r>
              <a:rPr lang="en-US">
                <a:solidFill>
                  <a:srgbClr val="0A0A23"/>
                </a:solidFill>
                <a:highlight>
                  <a:srgbClr val="FFFFFF"/>
                </a:highlight>
              </a:rPr>
              <a:t>We have a fixed set of states that the machine can be in</a:t>
            </a:r>
            <a:endParaRPr>
              <a:solidFill>
                <a:srgbClr val="0A0A23"/>
              </a:solidFill>
              <a:highlight>
                <a:srgbClr val="FFFFFF"/>
              </a:highlight>
            </a:endParaRPr>
          </a:p>
          <a:p>
            <a:pPr indent="-317500" lvl="0" marL="457200" rtl="0" algn="l">
              <a:lnSpc>
                <a:spcPct val="115000"/>
              </a:lnSpc>
              <a:spcBef>
                <a:spcPts val="0"/>
              </a:spcBef>
              <a:spcAft>
                <a:spcPts val="0"/>
              </a:spcAft>
              <a:buClr>
                <a:srgbClr val="0A0A23"/>
              </a:buClr>
              <a:buSzPts val="1400"/>
              <a:buChar char="●"/>
            </a:pPr>
            <a:r>
              <a:rPr lang="en-US">
                <a:solidFill>
                  <a:srgbClr val="0A0A23"/>
                </a:solidFill>
                <a:highlight>
                  <a:srgbClr val="FFFFFF"/>
                </a:highlight>
              </a:rPr>
              <a:t>The machine can only be in one state at a time</a:t>
            </a:r>
            <a:endParaRPr>
              <a:solidFill>
                <a:srgbClr val="0A0A23"/>
              </a:solidFill>
              <a:highlight>
                <a:srgbClr val="FFFFFF"/>
              </a:highlight>
            </a:endParaRPr>
          </a:p>
          <a:p>
            <a:pPr indent="-317500" lvl="0" marL="457200" rtl="0" algn="l">
              <a:lnSpc>
                <a:spcPct val="115000"/>
              </a:lnSpc>
              <a:spcBef>
                <a:spcPts val="0"/>
              </a:spcBef>
              <a:spcAft>
                <a:spcPts val="0"/>
              </a:spcAft>
              <a:buClr>
                <a:srgbClr val="0A0A23"/>
              </a:buClr>
              <a:buSzPts val="1400"/>
              <a:buChar char="●"/>
            </a:pPr>
            <a:r>
              <a:rPr lang="en-US">
                <a:solidFill>
                  <a:srgbClr val="0A0A23"/>
                </a:solidFill>
                <a:highlight>
                  <a:srgbClr val="FFFFFF"/>
                </a:highlight>
              </a:rPr>
              <a:t>A sequence of inputs is sent to the machine</a:t>
            </a:r>
            <a:endParaRPr>
              <a:solidFill>
                <a:srgbClr val="0A0A23"/>
              </a:solidFill>
              <a:highlight>
                <a:srgbClr val="FFFFFF"/>
              </a:highlight>
            </a:endParaRPr>
          </a:p>
          <a:p>
            <a:pPr indent="-317500" lvl="0" marL="457200" rtl="0" algn="l">
              <a:lnSpc>
                <a:spcPct val="115000"/>
              </a:lnSpc>
              <a:spcBef>
                <a:spcPts val="0"/>
              </a:spcBef>
              <a:spcAft>
                <a:spcPts val="0"/>
              </a:spcAft>
              <a:buClr>
                <a:srgbClr val="0A0A23"/>
              </a:buClr>
              <a:buSzPts val="1400"/>
              <a:buChar char="●"/>
            </a:pPr>
            <a:r>
              <a:rPr lang="en-US">
                <a:solidFill>
                  <a:srgbClr val="0A0A23"/>
                </a:solidFill>
                <a:highlight>
                  <a:srgbClr val="FFFFFF"/>
                </a:highlight>
              </a:rPr>
              <a:t>Every state has a set of transitions and every transition is associated with an input and pointing to a state</a:t>
            </a:r>
            <a:endParaRPr>
              <a:solidFill>
                <a:srgbClr val="0A0A23"/>
              </a:solidFill>
              <a:highlight>
                <a:srgbClr val="FFFFFF"/>
              </a:highlight>
            </a:endParaRPr>
          </a:p>
        </p:txBody>
      </p:sp>
      <p:pic>
        <p:nvPicPr>
          <p:cNvPr id="114" name="Google Shape;114;p18"/>
          <p:cNvPicPr preferRelativeResize="0"/>
          <p:nvPr/>
        </p:nvPicPr>
        <p:blipFill>
          <a:blip r:embed="rId3">
            <a:alphaModFix/>
          </a:blip>
          <a:stretch>
            <a:fillRect/>
          </a:stretch>
        </p:blipFill>
        <p:spPr>
          <a:xfrm>
            <a:off x="3528125" y="2256289"/>
            <a:ext cx="5237681" cy="3618375"/>
          </a:xfrm>
          <a:prstGeom prst="rect">
            <a:avLst/>
          </a:prstGeom>
          <a:noFill/>
          <a:ln cap="flat" cmpd="sng" w="9525">
            <a:solidFill>
              <a:schemeClr val="dk2"/>
            </a:solidFill>
            <a:prstDash val="solid"/>
            <a:round/>
            <a:headEnd len="sm" w="sm" type="none"/>
            <a:tailEnd len="sm" w="sm" type="none"/>
          </a:ln>
        </p:spPr>
      </p:pic>
      <p:sp>
        <p:nvSpPr>
          <p:cNvPr id="115" name="Google Shape;115;p18"/>
          <p:cNvSpPr txBox="1"/>
          <p:nvPr/>
        </p:nvSpPr>
        <p:spPr>
          <a:xfrm>
            <a:off x="5765475" y="5959025"/>
            <a:ext cx="2457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https://docs.oracle.com/</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Turing Machine</a:t>
            </a:r>
            <a:endParaRPr sz="2500"/>
          </a:p>
        </p:txBody>
      </p:sp>
      <p:sp>
        <p:nvSpPr>
          <p:cNvPr id="121" name="Google Shape;121;p19"/>
          <p:cNvSpPr txBox="1"/>
          <p:nvPr/>
        </p:nvSpPr>
        <p:spPr>
          <a:xfrm>
            <a:off x="337350" y="1915900"/>
            <a:ext cx="2948400" cy="344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50"/>
              <a:t>A Turing machine is an abstract computational model that performs computations by reading and writing to an infinite tape. Turing machines provide a powerful computational model for solving problems in computer science and testing the limits of computation — are there problems that we simply cannot solve?</a:t>
            </a:r>
            <a:endParaRPr sz="1550"/>
          </a:p>
        </p:txBody>
      </p:sp>
      <p:sp>
        <p:nvSpPr>
          <p:cNvPr id="122" name="Google Shape;122;p19"/>
          <p:cNvSpPr txBox="1"/>
          <p:nvPr/>
        </p:nvSpPr>
        <p:spPr>
          <a:xfrm>
            <a:off x="3393875" y="5084800"/>
            <a:ext cx="2669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https://blogs.scientificamerican.com/</a:t>
            </a:r>
            <a:endParaRPr b="1" i="0" sz="800" u="none" cap="none" strike="noStrike">
              <a:solidFill>
                <a:srgbClr val="000000"/>
              </a:solidFill>
              <a:latin typeface="Arial"/>
              <a:ea typeface="Arial"/>
              <a:cs typeface="Arial"/>
              <a:sym typeface="Arial"/>
            </a:endParaRPr>
          </a:p>
        </p:txBody>
      </p:sp>
      <p:pic>
        <p:nvPicPr>
          <p:cNvPr id="123" name="Google Shape;123;p19"/>
          <p:cNvPicPr preferRelativeResize="0"/>
          <p:nvPr/>
        </p:nvPicPr>
        <p:blipFill>
          <a:blip r:embed="rId3">
            <a:alphaModFix/>
          </a:blip>
          <a:stretch>
            <a:fillRect/>
          </a:stretch>
        </p:blipFill>
        <p:spPr>
          <a:xfrm>
            <a:off x="3382925" y="1205641"/>
            <a:ext cx="2538606" cy="3781908"/>
          </a:xfrm>
          <a:prstGeom prst="rect">
            <a:avLst/>
          </a:prstGeom>
          <a:noFill/>
          <a:ln>
            <a:noFill/>
          </a:ln>
        </p:spPr>
      </p:pic>
      <p:pic>
        <p:nvPicPr>
          <p:cNvPr id="124" name="Google Shape;124;p19"/>
          <p:cNvPicPr preferRelativeResize="0"/>
          <p:nvPr/>
        </p:nvPicPr>
        <p:blipFill>
          <a:blip r:embed="rId4">
            <a:alphaModFix/>
          </a:blip>
          <a:stretch>
            <a:fillRect/>
          </a:stretch>
        </p:blipFill>
        <p:spPr>
          <a:xfrm>
            <a:off x="6160250" y="1109591"/>
            <a:ext cx="5824225" cy="3881869"/>
          </a:xfrm>
          <a:prstGeom prst="rect">
            <a:avLst/>
          </a:prstGeom>
          <a:noFill/>
          <a:ln>
            <a:noFill/>
          </a:ln>
        </p:spPr>
      </p:pic>
      <p:sp>
        <p:nvSpPr>
          <p:cNvPr id="125" name="Google Shape;125;p19"/>
          <p:cNvSpPr txBox="1"/>
          <p:nvPr/>
        </p:nvSpPr>
        <p:spPr>
          <a:xfrm>
            <a:off x="7737813" y="5052950"/>
            <a:ext cx="2669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https://blogs.scientificamerican.com/</a:t>
            </a:r>
            <a:endParaRPr b="1" i="0" sz="800" u="none" cap="none" strike="noStrike">
              <a:solidFill>
                <a:srgbClr val="000000"/>
              </a:solidFill>
              <a:latin typeface="Arial"/>
              <a:ea typeface="Arial"/>
              <a:cs typeface="Arial"/>
              <a:sym typeface="Arial"/>
            </a:endParaRPr>
          </a:p>
        </p:txBody>
      </p:sp>
      <p:sp>
        <p:nvSpPr>
          <p:cNvPr id="126" name="Google Shape;126;p19"/>
          <p:cNvSpPr txBox="1"/>
          <p:nvPr/>
        </p:nvSpPr>
        <p:spPr>
          <a:xfrm>
            <a:off x="363850" y="5339400"/>
            <a:ext cx="11620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 Turing machine consists of an infinite tape (as the memory), a tape head (a pointer to the currently inspected cell of memory), and a state transition table (to govern the behavior of the machine). During operation, the tape head is in a certain state. Every step, it consults the table (the set of transition functions), based on only the state it's in and the symbol underneath the head, to obtain its next choice: either halt (end the operation), or resume by writing a symbol to the current cell, changing its state, and moving to the left or the right. This way, A Turing machine can simulate the fact that a program is made of many lines and thus it depends on what line a program is executing, and it can also simulate the fact that a program can react differently with different data in memory.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Deterministic </a:t>
            </a:r>
            <a:r>
              <a:rPr lang="en-US" sz="2500"/>
              <a:t>Finite Automata (DFA)</a:t>
            </a:r>
            <a:endParaRPr sz="2500"/>
          </a:p>
        </p:txBody>
      </p:sp>
      <p:sp>
        <p:nvSpPr>
          <p:cNvPr id="132" name="Google Shape;132;p20"/>
          <p:cNvSpPr txBox="1"/>
          <p:nvPr/>
        </p:nvSpPr>
        <p:spPr>
          <a:xfrm>
            <a:off x="337350" y="1915900"/>
            <a:ext cx="4238400" cy="432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SzPts val="1900"/>
              <a:buChar char="●"/>
            </a:pPr>
            <a:r>
              <a:rPr lang="en-US" sz="1600"/>
              <a:t>DFA refers to deterministic finite automata. Deterministic refers to the uniqueness of the computation. The finite automata are called deterministic finite automata if the machine is read an input string one symbol at a time.</a:t>
            </a:r>
            <a:endParaRPr sz="1600"/>
          </a:p>
          <a:p>
            <a:pPr indent="-349250" lvl="0" marL="457200" rtl="0" algn="l">
              <a:lnSpc>
                <a:spcPct val="115000"/>
              </a:lnSpc>
              <a:spcBef>
                <a:spcPts val="0"/>
              </a:spcBef>
              <a:spcAft>
                <a:spcPts val="0"/>
              </a:spcAft>
              <a:buSzPts val="1900"/>
              <a:buChar char="●"/>
            </a:pPr>
            <a:r>
              <a:rPr lang="en-US" sz="1600"/>
              <a:t>In DFA, there is only one path for specific input from the current state to the next state.</a:t>
            </a:r>
            <a:endParaRPr sz="1600"/>
          </a:p>
          <a:p>
            <a:pPr indent="-349250" lvl="0" marL="457200" rtl="0" algn="l">
              <a:lnSpc>
                <a:spcPct val="115000"/>
              </a:lnSpc>
              <a:spcBef>
                <a:spcPts val="0"/>
              </a:spcBef>
              <a:spcAft>
                <a:spcPts val="0"/>
              </a:spcAft>
              <a:buSzPts val="1900"/>
              <a:buChar char="●"/>
            </a:pPr>
            <a:r>
              <a:rPr lang="en-US" sz="1600"/>
              <a:t>DFA does not accept the null move, i.e., the DFA cannot change state without any input character.</a:t>
            </a:r>
            <a:endParaRPr sz="1600"/>
          </a:p>
          <a:p>
            <a:pPr indent="-349250" lvl="0" marL="457200" rtl="0" algn="l">
              <a:lnSpc>
                <a:spcPct val="115000"/>
              </a:lnSpc>
              <a:spcBef>
                <a:spcPts val="0"/>
              </a:spcBef>
              <a:spcAft>
                <a:spcPts val="0"/>
              </a:spcAft>
              <a:buSzPts val="1900"/>
              <a:buChar char="●"/>
            </a:pPr>
            <a:r>
              <a:rPr lang="en-US" sz="1600"/>
              <a:t>DFA can contain multiple final states. It is used in Lexical Analysis in Compiler.</a:t>
            </a:r>
            <a:endParaRPr sz="1600"/>
          </a:p>
        </p:txBody>
      </p:sp>
      <p:sp>
        <p:nvSpPr>
          <p:cNvPr id="133" name="Google Shape;133;p20"/>
          <p:cNvSpPr txBox="1"/>
          <p:nvPr/>
        </p:nvSpPr>
        <p:spPr>
          <a:xfrm>
            <a:off x="4517325" y="1882825"/>
            <a:ext cx="6777600" cy="200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t>A deterministic finite automaton (DFA) consists of five things:</a:t>
            </a:r>
            <a:endParaRPr sz="1500"/>
          </a:p>
          <a:p>
            <a:pPr indent="0" lvl="0" marL="0" rtl="0" algn="l">
              <a:lnSpc>
                <a:spcPct val="115000"/>
              </a:lnSpc>
              <a:spcBef>
                <a:spcPts val="0"/>
              </a:spcBef>
              <a:spcAft>
                <a:spcPts val="0"/>
              </a:spcAft>
              <a:buNone/>
            </a:pPr>
            <a:r>
              <a:t/>
            </a:r>
            <a:endParaRPr sz="1500"/>
          </a:p>
          <a:p>
            <a:pPr indent="-323850" lvl="0" marL="457200" rtl="0" algn="l">
              <a:lnSpc>
                <a:spcPct val="115000"/>
              </a:lnSpc>
              <a:spcBef>
                <a:spcPts val="0"/>
              </a:spcBef>
              <a:spcAft>
                <a:spcPts val="0"/>
              </a:spcAft>
              <a:buSzPts val="1500"/>
              <a:buChar char="●"/>
            </a:pPr>
            <a:r>
              <a:rPr lang="en-US" sz="1500"/>
              <a:t>an input alphabet</a:t>
            </a:r>
            <a:endParaRPr sz="1500"/>
          </a:p>
          <a:p>
            <a:pPr indent="-323850" lvl="0" marL="457200" rtl="0" algn="l">
              <a:lnSpc>
                <a:spcPct val="115000"/>
              </a:lnSpc>
              <a:spcBef>
                <a:spcPts val="0"/>
              </a:spcBef>
              <a:spcAft>
                <a:spcPts val="0"/>
              </a:spcAft>
              <a:buSzPts val="1500"/>
              <a:buChar char="●"/>
            </a:pPr>
            <a:r>
              <a:rPr lang="en-US" sz="1500"/>
              <a:t>a finite set S whose elements are called states,</a:t>
            </a:r>
            <a:endParaRPr sz="1500"/>
          </a:p>
          <a:p>
            <a:pPr indent="-323850" lvl="0" marL="457200" rtl="0" algn="l">
              <a:lnSpc>
                <a:spcPct val="115000"/>
              </a:lnSpc>
              <a:spcBef>
                <a:spcPts val="0"/>
              </a:spcBef>
              <a:spcAft>
                <a:spcPts val="0"/>
              </a:spcAft>
              <a:buSzPts val="1500"/>
              <a:buChar char="●"/>
            </a:pPr>
            <a:r>
              <a:rPr lang="en-US" sz="1500"/>
              <a:t>a distinguished state called starting state,</a:t>
            </a:r>
            <a:endParaRPr sz="1500"/>
          </a:p>
          <a:p>
            <a:pPr indent="-323850" lvl="0" marL="457200" rtl="0" algn="l">
              <a:lnSpc>
                <a:spcPct val="115000"/>
              </a:lnSpc>
              <a:spcBef>
                <a:spcPts val="0"/>
              </a:spcBef>
              <a:spcAft>
                <a:spcPts val="0"/>
              </a:spcAft>
              <a:buSzPts val="1500"/>
              <a:buChar char="●"/>
            </a:pPr>
            <a:r>
              <a:rPr lang="en-US" sz="1500"/>
              <a:t>a set distinguished states, called accepting states (or final states),</a:t>
            </a:r>
            <a:endParaRPr sz="1500"/>
          </a:p>
          <a:p>
            <a:pPr indent="-323850" lvl="0" marL="457200" rtl="0" algn="l">
              <a:lnSpc>
                <a:spcPct val="115000"/>
              </a:lnSpc>
              <a:spcBef>
                <a:spcPts val="0"/>
              </a:spcBef>
              <a:spcAft>
                <a:spcPts val="0"/>
              </a:spcAft>
              <a:buSzPts val="1500"/>
              <a:buChar char="●"/>
            </a:pPr>
            <a:r>
              <a:rPr lang="en-US" sz="1500"/>
              <a:t>a partial function called the transition function</a:t>
            </a:r>
            <a:endParaRPr sz="1500"/>
          </a:p>
        </p:txBody>
      </p:sp>
      <p:pic>
        <p:nvPicPr>
          <p:cNvPr id="134" name="Google Shape;134;p20"/>
          <p:cNvPicPr preferRelativeResize="0"/>
          <p:nvPr/>
        </p:nvPicPr>
        <p:blipFill>
          <a:blip r:embed="rId3">
            <a:alphaModFix/>
          </a:blip>
          <a:stretch>
            <a:fillRect/>
          </a:stretch>
        </p:blipFill>
        <p:spPr>
          <a:xfrm>
            <a:off x="4703550" y="3902125"/>
            <a:ext cx="6652950" cy="2565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Deterministic Finite Automata (DFA)</a:t>
            </a:r>
            <a:endParaRPr sz="2500"/>
          </a:p>
        </p:txBody>
      </p:sp>
      <p:pic>
        <p:nvPicPr>
          <p:cNvPr id="140" name="Google Shape;140;p21"/>
          <p:cNvPicPr preferRelativeResize="0"/>
          <p:nvPr/>
        </p:nvPicPr>
        <p:blipFill>
          <a:blip r:embed="rId3">
            <a:alphaModFix/>
          </a:blip>
          <a:stretch>
            <a:fillRect/>
          </a:stretch>
        </p:blipFill>
        <p:spPr>
          <a:xfrm>
            <a:off x="337350" y="2013697"/>
            <a:ext cx="4257900" cy="2584325"/>
          </a:xfrm>
          <a:prstGeom prst="rect">
            <a:avLst/>
          </a:prstGeom>
          <a:noFill/>
          <a:ln>
            <a:noFill/>
          </a:ln>
        </p:spPr>
      </p:pic>
      <p:pic>
        <p:nvPicPr>
          <p:cNvPr id="141" name="Google Shape;141;p21"/>
          <p:cNvPicPr preferRelativeResize="0"/>
          <p:nvPr/>
        </p:nvPicPr>
        <p:blipFill>
          <a:blip r:embed="rId4">
            <a:alphaModFix/>
          </a:blip>
          <a:stretch>
            <a:fillRect/>
          </a:stretch>
        </p:blipFill>
        <p:spPr>
          <a:xfrm>
            <a:off x="4747650" y="2013703"/>
            <a:ext cx="3301125" cy="2517575"/>
          </a:xfrm>
          <a:prstGeom prst="rect">
            <a:avLst/>
          </a:prstGeom>
          <a:noFill/>
          <a:ln>
            <a:noFill/>
          </a:ln>
        </p:spPr>
      </p:pic>
      <p:pic>
        <p:nvPicPr>
          <p:cNvPr id="142" name="Google Shape;142;p21"/>
          <p:cNvPicPr preferRelativeResize="0"/>
          <p:nvPr/>
        </p:nvPicPr>
        <p:blipFill>
          <a:blip r:embed="rId5">
            <a:alphaModFix/>
          </a:blip>
          <a:stretch>
            <a:fillRect/>
          </a:stretch>
        </p:blipFill>
        <p:spPr>
          <a:xfrm>
            <a:off x="1094225" y="4694703"/>
            <a:ext cx="4938030" cy="2010897"/>
          </a:xfrm>
          <a:prstGeom prst="rect">
            <a:avLst/>
          </a:prstGeom>
          <a:noFill/>
          <a:ln>
            <a:noFill/>
          </a:ln>
        </p:spPr>
      </p:pic>
      <p:pic>
        <p:nvPicPr>
          <p:cNvPr id="143" name="Google Shape;143;p21"/>
          <p:cNvPicPr preferRelativeResize="0"/>
          <p:nvPr/>
        </p:nvPicPr>
        <p:blipFill>
          <a:blip r:embed="rId6">
            <a:alphaModFix/>
          </a:blip>
          <a:stretch>
            <a:fillRect/>
          </a:stretch>
        </p:blipFill>
        <p:spPr>
          <a:xfrm>
            <a:off x="8381705" y="3445803"/>
            <a:ext cx="3761123" cy="2010897"/>
          </a:xfrm>
          <a:prstGeom prst="rect">
            <a:avLst/>
          </a:prstGeom>
          <a:noFill/>
          <a:ln>
            <a:noFill/>
          </a:ln>
        </p:spPr>
      </p:pic>
      <p:pic>
        <p:nvPicPr>
          <p:cNvPr id="144" name="Google Shape;144;p21"/>
          <p:cNvPicPr preferRelativeResize="0"/>
          <p:nvPr/>
        </p:nvPicPr>
        <p:blipFill>
          <a:blip r:embed="rId7">
            <a:alphaModFix/>
          </a:blip>
          <a:stretch>
            <a:fillRect/>
          </a:stretch>
        </p:blipFill>
        <p:spPr>
          <a:xfrm>
            <a:off x="6136950" y="4694700"/>
            <a:ext cx="4773701" cy="2010900"/>
          </a:xfrm>
          <a:prstGeom prst="rect">
            <a:avLst/>
          </a:prstGeom>
          <a:noFill/>
          <a:ln>
            <a:noFill/>
          </a:ln>
        </p:spPr>
      </p:pic>
      <p:pic>
        <p:nvPicPr>
          <p:cNvPr id="145" name="Google Shape;145;p21"/>
          <p:cNvPicPr preferRelativeResize="0"/>
          <p:nvPr/>
        </p:nvPicPr>
        <p:blipFill rotWithShape="1">
          <a:blip r:embed="rId8">
            <a:alphaModFix/>
          </a:blip>
          <a:srcRect b="0" l="15597" r="0" t="0"/>
          <a:stretch/>
        </p:blipFill>
        <p:spPr>
          <a:xfrm>
            <a:off x="8594649" y="1489100"/>
            <a:ext cx="3301124" cy="18042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NCG-White-TopNavyBar">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CG Cover Slides">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